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7" r:id="rId7"/>
    <p:sldId id="266" r:id="rId8"/>
    <p:sldId id="265" r:id="rId9"/>
    <p:sldId id="261" r:id="rId10"/>
    <p:sldId id="279" r:id="rId11"/>
    <p:sldId id="278" r:id="rId12"/>
    <p:sldId id="277" r:id="rId13"/>
    <p:sldId id="276" r:id="rId14"/>
    <p:sldId id="275" r:id="rId15"/>
    <p:sldId id="274" r:id="rId16"/>
    <p:sldId id="273" r:id="rId17"/>
    <p:sldId id="272" r:id="rId18"/>
    <p:sldId id="271" r:id="rId19"/>
    <p:sldId id="270" r:id="rId20"/>
    <p:sldId id="281" r:id="rId21"/>
    <p:sldId id="282" r:id="rId22"/>
    <p:sldId id="283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6" r:id="rId32"/>
    <p:sldId id="297" r:id="rId33"/>
    <p:sldId id="298" r:id="rId34"/>
    <p:sldId id="299" r:id="rId35"/>
    <p:sldId id="300" r:id="rId36"/>
    <p:sldId id="301" r:id="rId37"/>
    <p:sldId id="304" r:id="rId38"/>
    <p:sldId id="306" r:id="rId39"/>
    <p:sldId id="308" r:id="rId40"/>
    <p:sldId id="310" r:id="rId41"/>
    <p:sldId id="311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7" r:id="rId55"/>
    <p:sldId id="353" r:id="rId56"/>
    <p:sldId id="354" r:id="rId57"/>
    <p:sldId id="359" r:id="rId58"/>
    <p:sldId id="363" r:id="rId59"/>
    <p:sldId id="365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69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27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40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37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39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2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98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65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3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98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6941-2210-439F-BABF-35A7076172FD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4A435-B2E3-4103-8001-076A647DF9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10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2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4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7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9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1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3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4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.jpg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3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8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0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2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43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44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39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47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1.jpg"/><Relationship Id="rId7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48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1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53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5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57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9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58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60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61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62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63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64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66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67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1.jpg"/><Relationship Id="rId7" Type="http://schemas.openxmlformats.org/officeDocument/2006/relationships/image" Target="../media/image7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69.jpeg"/><Relationship Id="rId5" Type="http://schemas.openxmlformats.org/officeDocument/2006/relationships/image" Target="../media/image3.gif"/><Relationship Id="rId4" Type="http://schemas.openxmlformats.org/officeDocument/2006/relationships/image" Target="../media/image4.jpg"/><Relationship Id="rId9" Type="http://schemas.openxmlformats.org/officeDocument/2006/relationships/image" Target="../media/image7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3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74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76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78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80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81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82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1.jpg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84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87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89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91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93.pn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jp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jpeg"/><Relationship Id="rId5" Type="http://schemas.openxmlformats.org/officeDocument/2006/relationships/image" Target="../media/image3.gif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5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7.jpeg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 smtClean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 smtClean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 smtClean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sz="5400" b="1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Ростов-на-Дону 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г.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вопрос№1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62000" y="2188154"/>
            <a:ext cx="9608949" cy="1394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Ядерные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боеприпасы. Поражающие действия ядерного взрыва. Средства и способы защиты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enki.ua/sites/default/files/styles/full_width_article_img/public/mini_nukes_mini-yadernye_zaryady.jpg?itok=qFY5JZK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0" y="3820072"/>
            <a:ext cx="5113849" cy="28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.politonline.ru/preview/article/6/9/0/22892690_original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7" y="3820073"/>
            <a:ext cx="4333217" cy="28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53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976393" y="1735810"/>
            <a:ext cx="10616339" cy="2247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ЯДЕРНЫМ ОРУЖИЕМ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называется оружие массового поражения взрывного дейст­вия, основанное на использовании внутриядерной энергии, выделяющейся при цепных реакциях деления тяжелых ядер некоторых изотопов урана и плутония или при термоядерных реакциях синтеза легких ядер изотопов водорода (дейтерия и трития) в более тяжелые, например, ядра изотопов гелия</a:t>
            </a:r>
          </a:p>
        </p:txBody>
      </p:sp>
      <p:pic>
        <p:nvPicPr>
          <p:cNvPr id="5122" name="Picture 2" descr="https://ds02.infourok.ru/uploads/ex/0103/00004f22-2b61f15d/img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35841"/>
            <a:ext cx="3243720" cy="243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vatars.mds.yandex.net/get-zen_doc/108872/pub_5ccc7c93c359d300b3c9c143_5ccc7d7f97408300b318ff96/scale_12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25" y="4235840"/>
            <a:ext cx="4026688" cy="243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6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https://fs00.infourok.ru/images/doc/274/279423/4/img4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91" y="1554870"/>
            <a:ext cx="6357916" cy="476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/>
          <p:cNvSpPr/>
          <p:nvPr/>
        </p:nvSpPr>
        <p:spPr>
          <a:xfrm>
            <a:off x="278969" y="1436451"/>
            <a:ext cx="4788977" cy="3723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Устройства, предназначенные для осуществления взрывного процесса освобождения внутриядерной энергии, называются </a:t>
            </a:r>
            <a:r>
              <a:rPr lang="ru-RU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ядерными зарядами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70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339525" y="3104326"/>
            <a:ext cx="3750590" cy="156532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Ядерные заряды</a:t>
            </a:r>
            <a:endParaRPr lang="ru-RU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94468" y="1513545"/>
            <a:ext cx="3750590" cy="1565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Атомные заряды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8265762" y="1508000"/>
            <a:ext cx="3750590" cy="1565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Термоядерные заряды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94468" y="4817390"/>
            <a:ext cx="3750590" cy="1565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Нейтронные заряды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8265762" y="5034366"/>
            <a:ext cx="3750590" cy="1565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Чистые заряды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 стрелкой 5"/>
          <p:cNvCxnSpPr>
            <a:stCxn id="2" idx="1"/>
            <a:endCxn id="9" idx="2"/>
          </p:cNvCxnSpPr>
          <p:nvPr/>
        </p:nvCxnSpPr>
        <p:spPr>
          <a:xfrm flipH="1" flipV="1">
            <a:off x="2169763" y="3078874"/>
            <a:ext cx="2169762" cy="808117"/>
          </a:xfrm>
          <a:prstGeom prst="straightConnector1">
            <a:avLst/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2" idx="1"/>
            <a:endCxn id="13" idx="0"/>
          </p:cNvCxnSpPr>
          <p:nvPr/>
        </p:nvCxnSpPr>
        <p:spPr>
          <a:xfrm flipH="1">
            <a:off x="2169763" y="3886991"/>
            <a:ext cx="2169762" cy="930399"/>
          </a:xfrm>
          <a:prstGeom prst="straightConnector1">
            <a:avLst/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2" idx="3"/>
            <a:endCxn id="12" idx="2"/>
          </p:cNvCxnSpPr>
          <p:nvPr/>
        </p:nvCxnSpPr>
        <p:spPr>
          <a:xfrm flipV="1">
            <a:off x="8090115" y="3073329"/>
            <a:ext cx="2050942" cy="813662"/>
          </a:xfrm>
          <a:prstGeom prst="straightConnector1">
            <a:avLst/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" idx="3"/>
          </p:cNvCxnSpPr>
          <p:nvPr/>
        </p:nvCxnSpPr>
        <p:spPr>
          <a:xfrm>
            <a:off x="8090115" y="3886991"/>
            <a:ext cx="2050943" cy="1147375"/>
          </a:xfrm>
          <a:prstGeom prst="straightConnector1">
            <a:avLst/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173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143280" y="1425883"/>
            <a:ext cx="3750590" cy="98685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Атомные заряды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26941" y="2494923"/>
            <a:ext cx="10983267" cy="96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Делящееся вещество в атомном заряде находится в 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подкритичном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состоянии. По принципу его перевода в надкритическое состояние атомные заряды делятся на: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6941" y="4984828"/>
            <a:ext cx="4165170" cy="15630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Пушечного типа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46197" y="4984828"/>
            <a:ext cx="3922776" cy="15630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Имплозивного типа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трелка вниз 11"/>
          <p:cNvSpPr/>
          <p:nvPr/>
        </p:nvSpPr>
        <p:spPr>
          <a:xfrm rot="3036405">
            <a:off x="4180795" y="3402822"/>
            <a:ext cx="391334" cy="165363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 rot="18403443">
            <a:off x="7698203" y="3427529"/>
            <a:ext cx="391334" cy="165363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24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https://cf.ppt-online.org/files/slide/0/0l9ZowiFzjTAPbatBJpOQfnSYLGKvIhgdUrW8D/slide-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9" y="1499590"/>
            <a:ext cx="6772759" cy="507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997845" y="1489004"/>
            <a:ext cx="883403" cy="71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41" name="Picture 1" descr="атом заряд пушечного типа"/>
          <p:cNvPicPr>
            <a:picLocks noChangeAspect="1" noChangeArrowheads="1"/>
          </p:cNvPicPr>
          <p:nvPr/>
        </p:nvPicPr>
        <p:blipFill>
          <a:blip r:embed="rId7">
            <a:lum bright="-18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52" y="2350996"/>
            <a:ext cx="3805157" cy="321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682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https://cont.ws/uploads/pic/2019/7/slide-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3" y="1425387"/>
            <a:ext cx="6992061" cy="52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341411" y="1425387"/>
            <a:ext cx="883403" cy="71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9" name="Picture 3" descr="атом заряд имплозивного типа"/>
          <p:cNvPicPr>
            <a:picLocks noChangeAspect="1" noChangeArrowheads="1"/>
          </p:cNvPicPr>
          <p:nvPr/>
        </p:nvPicPr>
        <p:blipFill>
          <a:blip r:embed="rId7">
            <a:lum bright="-12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643" y="2813076"/>
            <a:ext cx="4215763" cy="247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42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https://cf.ppt-online.org/files/slide/0/0l9ZowiFzjTAPbatBJpOQfnSYLGKvIhgdUrW8D/slide-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07" y="1571268"/>
            <a:ext cx="6715932" cy="50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075336" y="1571268"/>
            <a:ext cx="883403" cy="71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267" name="Picture 3" descr="термоядерн заряд"/>
          <p:cNvPicPr>
            <a:picLocks noChangeAspect="1" noChangeArrowheads="1"/>
          </p:cNvPicPr>
          <p:nvPr/>
        </p:nvPicPr>
        <p:blipFill>
          <a:blip r:embed="rId7" cstate="print">
            <a:lum bright="-24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31" y="2615500"/>
            <a:ext cx="3934878" cy="287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467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341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963876" y="3073019"/>
            <a:ext cx="2264248" cy="203344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Ядерные боеприпасы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8561" y="1569166"/>
            <a:ext cx="5024034" cy="8939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Головные части (боевые блоки) баллистических ракет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673364" y="1585246"/>
            <a:ext cx="4200041" cy="8939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Боевые части крылатых и зенитных ракет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88561" y="3605117"/>
            <a:ext cx="4200041" cy="8939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Авиационные бомбы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7673364" y="3605118"/>
            <a:ext cx="4200041" cy="8939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Артиллерийские снаряды и мины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88561" y="5664479"/>
            <a:ext cx="4200041" cy="8939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Боевые зарядные отделения торпед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673364" y="5664479"/>
            <a:ext cx="4200041" cy="8939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Инженерные мины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869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19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 descr="http://img1.safereactor.cc/pics/post/%D0%AF%D0%B4%D0%B5%D1%80%D0%BD%D0%B0%D1%8F-%D0%B1%D0%BE%D0%BC%D0%B1%D0%B0-%D1%84%D0%B8%D0%B7%D0%B8%D0%BA%D0%B0-%D0%BD%D0%B0%D1%83%D0%BA%D0%B0-%D0%B7%D0%B0%D0%BD%D0%B8%D0%BC%D0%B0%D1%82%D0%B5%D0%BB%D1%8C%D0%BD%D0%B0%D1%8F-%D1%84%D0%B8%D0%B7%D0%B8%D0%BA%D0%B0-3994303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0" y="1554870"/>
            <a:ext cx="6885515" cy="393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4176" y="5755729"/>
            <a:ext cx="5809281" cy="542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устройства   ядерного   боеприпаса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20655" y="4788976"/>
            <a:ext cx="4552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1- система   предохранения   и   взведения;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2 </a:t>
            </a:r>
            <a:r>
              <a:rPr lang="ru-RU" dirty="0"/>
              <a:t>- систе­ма  аварийного  подрыва;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3- </a:t>
            </a:r>
            <a:r>
              <a:rPr lang="ru-RU" dirty="0"/>
              <a:t>система   подрыва  заря­да;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</a:t>
            </a:r>
            <a:r>
              <a:rPr lang="ru-RU" i="1" dirty="0" smtClean="0"/>
              <a:t> </a:t>
            </a:r>
            <a:r>
              <a:rPr lang="ru-RU" dirty="0"/>
              <a:t>источники   питания;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5- </a:t>
            </a:r>
            <a:r>
              <a:rPr lang="ru-RU" dirty="0"/>
              <a:t>система   датчиков подрыва</a:t>
            </a:r>
          </a:p>
        </p:txBody>
      </p:sp>
      <p:pic>
        <p:nvPicPr>
          <p:cNvPr id="12293" name="Picture 5" descr="https://present5.com/presentation/3/85354919_135947356.pdf-img/85354919_135947356.pdf-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56" y="1554869"/>
            <a:ext cx="4531332" cy="30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320655" y="4153546"/>
            <a:ext cx="4552751" cy="464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1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  <a:endParaRPr lang="ru-RU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1684421" y="373394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r>
              <a:rPr lang="ru-RU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</p:spTree>
    <p:extLst>
      <p:ext uri="{BB962C8B-B14F-4D97-AF65-F5344CB8AC3E}">
        <p14:creationId xmlns:p14="http://schemas.microsoft.com/office/powerpoint/2010/main" val="20608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 descr="https://metodist.site/wp-content/uploads/2019/04/yadernaya-ehnergiya_page-00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57" y="1425387"/>
            <a:ext cx="9466881" cy="5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733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https://ds02.infourok.ru/uploads/ex/0a36/000142b5-b5aa8860/img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44" y="1369150"/>
            <a:ext cx="7254911" cy="5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931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https://avatars.mds.yandex.net/get-zen_doc/246252/pub_5cc152dd13574e00b23c1086_5cc15781c53c2900afb2b19e/scale_6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600" y="1546567"/>
            <a:ext cx="5715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fsd.videouroki.net/html/2015/03/27/98707837/img1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1" y="138922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works.doklad.ru/images/T9rWiy8Wnhs/751ad00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34" y="4277699"/>
            <a:ext cx="4714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8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http://www.st-dialog.ru/wp-content/uploads/voennie-plakaty-retro/0043.-Military_poster_20160719_005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946" y="1454913"/>
            <a:ext cx="7124054" cy="540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ds04.infourok.ru/uploads/ex/0564/000de813-edbb9ebf/img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8" y="2168280"/>
            <a:ext cx="4778610" cy="35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280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https://ds02.infourok.ru/uploads/ex/1329/00030ce0-555cafb6/2/img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9" y="1365273"/>
            <a:ext cx="5646827" cy="42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resent5.com/presentbyword/20161215/tema_4-1_images/tema_4-1_3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29" y="1554870"/>
            <a:ext cx="6858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1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ttps://cf.ppt-online.org/files/slide/r/RctPxdqsip2znDuQIj4lZ59NWBbHghr1FCfeAa/slide-6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15" y="1562227"/>
            <a:ext cx="8756543" cy="505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650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ttps://cf2.ppt-online.org/files2/slide/n/Nspaq08LcvTrtbzeAGxgQSW142I7iX9JmKwFjZyDV/slide-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224" y="1389229"/>
            <a:ext cx="7160217" cy="536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460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8" name="Picture 4" descr="https://ds02.infourok.ru/uploads/ex/028b/000657a2-6578afff/img2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3" t="20015" r="3909" b="7556"/>
          <a:stretch/>
        </p:blipFill>
        <p:spPr bwMode="auto">
          <a:xfrm>
            <a:off x="6354305" y="1466794"/>
            <a:ext cx="5641384" cy="52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mtdata.ru/u23/photo940A/20350506886-0/origina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29" y="3468916"/>
            <a:ext cx="5299828" cy="327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/>
          <p:cNvSpPr/>
          <p:nvPr/>
        </p:nvSpPr>
        <p:spPr>
          <a:xfrm>
            <a:off x="650929" y="1554870"/>
            <a:ext cx="5160935" cy="146729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Электромагнитный импульс</a:t>
            </a:r>
            <a:endParaRPr lang="ru-RU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0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ttps://ds04.infourok.ru/uploads/ex/0564/000de813-edbb9ebf/img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9" y="1554870"/>
            <a:ext cx="5299829" cy="397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ds02.infourok.ru/uploads/ex/0438/00077e47-fe9cb8d6/img1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676" y="1554869"/>
            <a:ext cx="6667882" cy="50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61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s://slide-share.ru/slide/4164471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11" y="1466794"/>
            <a:ext cx="7087595" cy="531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s02.infourok.ru/uploads/ex/1329/00030ce0-555cafb6/2/img1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6" t="27083" r="19731" b="15697"/>
          <a:stretch/>
        </p:blipFill>
        <p:spPr bwMode="auto">
          <a:xfrm>
            <a:off x="298617" y="1554870"/>
            <a:ext cx="4168600" cy="285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733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 lnSpcReduction="10000"/>
          </a:bodyPr>
          <a:lstStyle/>
          <a:p>
            <a:pPr marL="1970088" indent="0" algn="ctr">
              <a:lnSpc>
                <a:spcPct val="100000"/>
              </a:lnSpc>
              <a:buNone/>
            </a:pPr>
            <a:endParaRPr lang="ru-RU" sz="3600" b="1" dirty="0" smtClean="0"/>
          </a:p>
          <a:p>
            <a:pPr marL="0" indent="0" algn="ctr">
              <a:buNone/>
            </a:pPr>
            <a:endParaRPr lang="ru-RU" sz="4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</a:t>
            </a: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ХИМИЧЕСКАЯ 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БИОЛОГИЧЕСКАЯ ЗАЩИТА</a:t>
            </a:r>
          </a:p>
          <a:p>
            <a:pPr marL="0" indent="0" algn="ctr">
              <a:buNone/>
            </a:pPr>
            <a:endParaRPr lang="ru-RU" sz="3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1: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Ядерное, химическое, биологическое, зажигательное и другие виды 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оружия</a:t>
            </a:r>
            <a:r>
              <a:rPr lang="ru-RU" sz="40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buNone/>
            </a:pPr>
            <a:endParaRPr lang="ru-RU" sz="4000" b="1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№ 1:</a:t>
            </a:r>
            <a:r>
              <a:rPr lang="ru-RU" sz="4000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Ядерное, химическое, биологическое, зажигательное и другие виды оружия.</a:t>
            </a:r>
            <a:endParaRPr lang="ru-RU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3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</a:t>
            </a:r>
            <a:endParaRPr lang="ru-RU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3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08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s://cf.ppt-online.org/files/slide/o/onr3k9mXu2tj5hA1igqKUdTfa7J0cFHIEVZNwP/slide-3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58" y="1493131"/>
            <a:ext cx="7097642" cy="53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s02.infourok.ru/uploads/ex/1376/00028475-ea6b4b0f/img1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18" y="1468281"/>
            <a:ext cx="2852054" cy="21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cf.ppt-online.org/files/slide/e/EtjoAafw2Vdp6yRkcvOTUmIZLNGubghzserX49/slide-4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8015" r="43251" b="5327"/>
          <a:stretch/>
        </p:blipFill>
        <p:spPr bwMode="auto">
          <a:xfrm>
            <a:off x="1999073" y="3745546"/>
            <a:ext cx="2825485" cy="30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40859" y="4586158"/>
            <a:ext cx="1317356" cy="13295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Степень снижения радиации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4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ttps://cf.ppt-online.org/files/slide/m/MTzU3aksg8n4WON29SEHBc6tVjwyfipoDKGhev/slide-3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42" y="1397186"/>
            <a:ext cx="7297404" cy="54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2.wp.com/magnitiza.ru/wp-content/uploads/2018/12/960.jpg?w=960&amp;ssl=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487" y="2319820"/>
            <a:ext cx="4006919" cy="303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043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32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вопрос№2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62000" y="2188155"/>
            <a:ext cx="9608949" cy="958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Химическое оружие.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s://s0.rbk.ru/v6_top_pics/media/img/6/46/754598838778466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22" y="3465532"/>
            <a:ext cx="3755756" cy="30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pbs.twimg.com/media/CSeLh0IUsAAGlhW.jpg:lar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295" y="3465531"/>
            <a:ext cx="4504654" cy="30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13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ttps://presentacii.ru/documents_2/5a7074feb1736b770467139d4a226e8b/img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20" y="1389229"/>
            <a:ext cx="4510485" cy="33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ds02.infourok.ru/uploads/ex/0e52/00085f39-d3896a27/im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0" y="1389229"/>
            <a:ext cx="4333128" cy="33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кругленный прямоугольник 1"/>
          <p:cNvSpPr/>
          <p:nvPr/>
        </p:nvSpPr>
        <p:spPr>
          <a:xfrm>
            <a:off x="1016489" y="5281323"/>
            <a:ext cx="3493519" cy="9453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Отравляющие вещества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362920" y="5281323"/>
            <a:ext cx="3493519" cy="9453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боевого применения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16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774197" y="1534332"/>
            <a:ext cx="6106332" cy="87840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Отравляющие вещества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85980" y="2821134"/>
            <a:ext cx="6106332" cy="22782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Отравляющие вещества (ОВ)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это химические соединения, которые при применении способны поражать людей и животных на больших площадях, проникать в различные сооружения, заражать местность, водоёмы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731430" y="2821134"/>
            <a:ext cx="5021451" cy="22782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 отравляющих веществ: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Газообразное (парообразное);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Аэрозольное (дым, туман, морось);</a:t>
            </a:r>
          </a:p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Капельножидкое.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636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276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35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92651" y="1394847"/>
            <a:ext cx="5920352" cy="6974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отравляющих веществ</a:t>
            </a:r>
            <a:endParaRPr lang="ru-RU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94468" y="2196547"/>
            <a:ext cx="4680488" cy="4226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ТАКТИЧЕСКАЯ 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92918" y="2196547"/>
            <a:ext cx="4680488" cy="4226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ФИЗИОЛОГИЧЕСКАЯ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8488" y="2723490"/>
            <a:ext cx="5222929" cy="136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упругости насыщенных паров (летучесть):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нестойкие (фосген, синильная кислота);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стойкие (иприт, люизит,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ядовито-дымовые (адамсит)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8486" y="4209308"/>
            <a:ext cx="5222929" cy="136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характеру воздействия на живую силу: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смертельные (зарин, иприт);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 выводящие из строя (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хлорацетофеном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раздражающие (адамсит,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хлорацетофеном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(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хлорпекрин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8486" y="5695127"/>
            <a:ext cx="5222929" cy="1162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быстроте поражающего действия: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быстродействующие – не имеют периода;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скрытого действия (зарин,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заман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медленно действующие (иприт, фосген,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луизит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625885" y="2706133"/>
            <a:ext cx="6433502" cy="859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Нервно-паралитические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(фосфорорганические соединения)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арин, зоман, табун,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811864" y="5585403"/>
            <a:ext cx="6061542" cy="577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Кожно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нарывные </a:t>
            </a:r>
            <a:b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иприт, азотистый иприт, люизит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811864" y="4282518"/>
            <a:ext cx="6061542" cy="577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Общеядовитые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синильная кислота, хлорциан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811864" y="4928835"/>
            <a:ext cx="6061542" cy="577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Удушающие</a:t>
            </a:r>
            <a:b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фосген, дифосген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625885" y="3608731"/>
            <a:ext cx="6433502" cy="608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Раздражающие</a:t>
            </a:r>
            <a:b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адамсит,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дифенилхлорарсин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дифенилцианирсин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хлорпикрин 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811864" y="6276563"/>
            <a:ext cx="6061542" cy="577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Психохимические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хинуклидил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- 3 -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бензилат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1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36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presentacii.ru/documents_2/bfa729931e326c0882370eb13187c71e/im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696" y="1306755"/>
            <a:ext cx="7314608" cy="548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485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37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26" name="Picture 14" descr="https://present5.com/presentforday2/20161216/!!!voennaya_terapiya_toksikologiya%E2%84%96_3_images/!!!voennaya_terapiya_toksikologiya%E2%84%96_3_2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1" y="1425387"/>
            <a:ext cx="7014275" cy="526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http://panzerw.narod.ru/176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217" y="2177719"/>
            <a:ext cx="4552536" cy="27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52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38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https://cf.ppt-online.org/files2/slide/u/Un3vHFDpMTIJ29weSVb6KhgB7NklRmAC5YxX8OoGQ/slide-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29" y="1495222"/>
            <a:ext cx="6927742" cy="51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39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0" name="Picture 2" descr="https://presentacii.ru/documents_2/bfa729931e326c0882370eb13187c71e/img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33" y="1306755"/>
            <a:ext cx="7294572" cy="547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670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4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52663" y="2048095"/>
            <a:ext cx="11686674" cy="819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Ядерные боеприпасы. Поражающие действия ядерного взрыва. Средства и способы защиты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52663" y="2971462"/>
            <a:ext cx="11686674" cy="658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Химическое оружие. 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52663" y="5419936"/>
            <a:ext cx="11686674" cy="1003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Мероприятия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защите от оружия массового оружия.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52663" y="3742011"/>
            <a:ext cx="11686674" cy="658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Биологическое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оружие. 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252663" y="4512560"/>
            <a:ext cx="11686674" cy="658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Зажигательное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оружие.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424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458" name="Picture 2" descr="https://presentacii.ru/documents_2/4cadaedf36f61139b13b6175dda5902b/img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195" y="1478389"/>
            <a:ext cx="6963609" cy="52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452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41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82" name="Picture 2" descr="https://present5.com/presentforday2/20161216/!!!voennaya_terapiya_toksikologiya%E2%84%96_3_images/!!!voennaya_terapiya_toksikologiya%E2%84%96_3_4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441" y="1390234"/>
            <a:ext cx="7290354" cy="54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7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42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вопрос№3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62000" y="2188155"/>
            <a:ext cx="9608949" cy="958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Биологическое (бактериологическое) оружие.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772" name="Picture 4" descr="http://ru-an.info/Photo/News/n6590/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" y="3465532"/>
            <a:ext cx="5681297" cy="302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s://cont.ws/uploads/posts2/106187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21" y="3465532"/>
            <a:ext cx="5377502" cy="302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79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43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6" name="Picture 4" descr="https://prezentacii.org/uploads/files/18/10/89613/data/pres/screen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9"/>
          <a:stretch/>
        </p:blipFill>
        <p:spPr bwMode="auto">
          <a:xfrm>
            <a:off x="2108946" y="1231112"/>
            <a:ext cx="7974107" cy="55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833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44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818" name="Picture 2" descr="https://www.oralanswers.com/wp-content/uploads/2011/05/tooth_pain_and_sinus_infection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67" y="3757612"/>
            <a:ext cx="4822825" cy="31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ttp://d.liderhaber.org/gallery/21451_2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8" y="1389229"/>
            <a:ext cx="3189904" cy="21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57567" y="1425387"/>
            <a:ext cx="8167607" cy="1147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Бактерии</a:t>
            </a: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одноклеточные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микроорганизмы (чума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холера, сибирская язва,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сап)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57566" y="2717548"/>
            <a:ext cx="8167607" cy="906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Вирусы</a:t>
            </a: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микроорганизмов, способных существовать в живых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клетках (натуральная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оспа, желтая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лихорадка)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300420" y="3768993"/>
            <a:ext cx="6837607" cy="16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Риккетсии</a:t>
            </a: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микроорганизмы, занимающие промежуточное по­ложение между вирусами и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бактериями (сыпной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тиф, пятнистая лихорадка Скалистых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гор)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00150" y="5455341"/>
            <a:ext cx="6837607" cy="140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Грибки</a:t>
            </a: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многоклеточные микроорганизмы растительного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про­исхождения (бластомикоз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гистоплазмоз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т. д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79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45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842" name="Picture 2" descr="https://kccc.ru/sites/default/files/images/news/interesting-facts/2016/4997/147607468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8" y="1389229"/>
            <a:ext cx="4307104" cy="287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s://domvred.ru/wp-content/uploads/2019/06/koloradskij-zhuk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88" y="1389230"/>
            <a:ext cx="5364118" cy="287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509288" y="3775871"/>
            <a:ext cx="5364118" cy="46494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Колорадский жук</a:t>
            </a:r>
            <a:endParaRPr lang="ru-RU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40078" y="3833584"/>
            <a:ext cx="4307104" cy="46494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Саранча</a:t>
            </a:r>
            <a:endParaRPr lang="ru-RU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ezhevika.pro/wp-content/uploads/2018/09/pobegovaya-gallica-768x50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031" y="4350671"/>
            <a:ext cx="3360551" cy="222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.depositphotos.com/1705215/4398/v/950/depositphotos_43980809-stock-illustration-insect-pest-hessian-fly-mayetiola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45095"/>
            <a:ext cx="1894421" cy="219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980031" y="6394986"/>
            <a:ext cx="5010390" cy="46494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Гессенская муха</a:t>
            </a:r>
            <a:endParaRPr lang="ru-RU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8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46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s://slide-share.ru/slide/5851810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721" y="1424032"/>
            <a:ext cx="7175715" cy="53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59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47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https://avatars.mds.yandex.net/get-zen_doc/241223/pub_5b4b156ebbc36f00a8b5a5d6_5b4b177dc2be9800a8238aa0/scale_1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71" y="1505084"/>
            <a:ext cx="3254051" cy="257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opwar.ru/uploads/posts/2013-10/1383214813_vetna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71" y="4281660"/>
            <a:ext cx="3610127" cy="24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246536" y="1554871"/>
            <a:ext cx="7826644" cy="3234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Аэрозольный способ применения бактериологического оружия:</a:t>
            </a:r>
          </a:p>
          <a:p>
            <a:pPr algn="ctr"/>
            <a:endParaRPr lang="ru-RU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Рассеивание насекомых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Распыление 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Сброс авиабомб (артиллерийских снарядов) со спорами бактерий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26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48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ttps://fhd.multiurok.ru/9/d/9/9d9d7ce05d0ba12ab91a48ca67f04318c3cae7c7/img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55487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resent5.com/presentation/29822503_96077503/image-2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15" y="1554870"/>
            <a:ext cx="5386690" cy="404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97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49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ttps://present5.com/presentation/29822503_96077503/image-2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51" y="1692141"/>
            <a:ext cx="6167734" cy="462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perunica.ru/uploads/posts/2018-04/1522873868_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9" y="1425387"/>
            <a:ext cx="3625759" cy="513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125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789" y="36532"/>
            <a:ext cx="12192789" cy="6839999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https://ds04.infourok.ru/uploads/ex/1080/00074ff7-32ea06ce/img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" y="1807684"/>
            <a:ext cx="3642101" cy="273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arhivurokov.ru/multiurok/8/b/f/8bf6d2c570ed7436f9d435af039e1fbb002324e4/img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54" y="1807684"/>
            <a:ext cx="6519755" cy="48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tdata.ru/u7/photo12C8/20641026437-0/origina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42" y="4628920"/>
            <a:ext cx="2758107" cy="206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93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50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вопрос№4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62000" y="2188155"/>
            <a:ext cx="9608949" cy="958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Зажигательное оружие.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bm.img.com.ua/berlin/storage/orig/b/16/6ca23ad353db67eec7293dd61f1c916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04" y="3661537"/>
            <a:ext cx="5815753" cy="271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66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9943" y="1465383"/>
            <a:ext cx="4412342" cy="87085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Зажигательное оружие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9943" y="2645148"/>
            <a:ext cx="1952171" cy="620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Зажигательные вещества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40000" y="2645148"/>
            <a:ext cx="2322285" cy="620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боевого применения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cf.ppt-online.org/files/slide/c/CqoW0R9tjgHIvc5iUkNyAYJasb3mTDVL6P4BrM/slide-3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057" y="1572726"/>
            <a:ext cx="6738211" cy="50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>
            <a:off x="2598057" y="2336240"/>
            <a:ext cx="1103086" cy="308908"/>
          </a:xfrm>
          <a:prstGeom prst="straightConnector1">
            <a:avLst/>
          </a:prstGeom>
          <a:ln w="60325">
            <a:solidFill>
              <a:srgbClr val="FFFF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2" idx="2"/>
            <a:endCxn id="4" idx="0"/>
          </p:cNvCxnSpPr>
          <p:nvPr/>
        </p:nvCxnSpPr>
        <p:spPr>
          <a:xfrm flipH="1">
            <a:off x="1426029" y="2336240"/>
            <a:ext cx="1230085" cy="308908"/>
          </a:xfrm>
          <a:prstGeom prst="straightConnector1">
            <a:avLst/>
          </a:prstGeom>
          <a:ln w="60325">
            <a:solidFill>
              <a:srgbClr val="FFFF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449943" y="3614057"/>
            <a:ext cx="4412342" cy="3005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Зажигательное оружие предназначено для поражения живой силы противника, уничтожения его вооружения и военной техники, запасов материальных средств, а также для создания пожаров в районах боевых действий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52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https://ds04.infourok.ru/uploads/ex/12e1/000fca50-6b149e17/img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7" y="1665058"/>
            <a:ext cx="5304097" cy="459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resent5.com/presentation/-46498813_165948281/image-2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21" y="1665058"/>
            <a:ext cx="6630579" cy="459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82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53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ttps://fsd.videouroki.net/html/2015/03/27/98707837/img1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5" y="183791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resent5.com/presentation/1/54872419_156080877.pdf-img/54872419_156080877.pdf-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89" y="1803742"/>
            <a:ext cx="5487727" cy="41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sun9-64.userapi.com/c624225/v624225271/45156/eYWWSihSaA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474" y="3600489"/>
            <a:ext cx="2246742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38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noProof="0" dirty="0" smtClean="0">
                <a:solidFill>
                  <a:prstClr val="black"/>
                </a:solidFill>
                <a:latin typeface="Calibri" panose="020F0502020204030204"/>
              </a:rPr>
              <a:t>54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ttps://cf.ppt-online.org/files/slide/8/8A4nhpl0ZejfbzCd1QSGWoIVLDgiwXMuKx6qEm/slide-5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7" y="1306755"/>
            <a:ext cx="7186861" cy="538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samlib.ru/img/l/lomachinskij_a_a/komandirovka-3/3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69" y="1389229"/>
            <a:ext cx="4626578" cy="419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88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5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вопрос№5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219472" y="2132093"/>
            <a:ext cx="9608949" cy="779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по защите от оружия массового поражения.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19472" y="3465532"/>
            <a:ext cx="9608949" cy="22458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от оружия массового поражения (ЗОМП) является одним из элементов боевого обеспечения войск.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99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5</a:t>
            </a: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449052" y="1432298"/>
            <a:ext cx="5293895" cy="73793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защиты войск от ОМП предусматривают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8862" y="2358557"/>
            <a:ext cx="5293895" cy="73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рассредоточение войск, периодическую смену районов их расположения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579508" y="2358557"/>
            <a:ext cx="5293895" cy="73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инженерное оборудование занимаемых войсками районов, позиций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28860" y="3284816"/>
            <a:ext cx="5293895" cy="73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подготовку путей для манёвра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579507" y="3285032"/>
            <a:ext cx="5293895" cy="73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защитных и маскирующих свойств местности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28860" y="4211075"/>
            <a:ext cx="5293895" cy="73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предупреждение войск о непосредственной угрозе 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579506" y="4211075"/>
            <a:ext cx="5293895" cy="73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противоэпидемические, санитарно-гигиенические и специальные профилак­тические мероприятия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344904" y="5137334"/>
            <a:ext cx="5293895" cy="73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последствий применения противником ОМП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1844842" y="5986455"/>
            <a:ext cx="8983579" cy="73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безопасности и защиты личного состава при действиях      в зонах заражения, разрушений, пожаров и затопления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579505" y="5068760"/>
            <a:ext cx="5293895" cy="73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ликвидацию последствий применения противником ОМП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26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0972801" y="49490"/>
            <a:ext cx="990600" cy="922060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058779" y="1427747"/>
            <a:ext cx="10088234" cy="59355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Действия войск в условиях применения противником ОМП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28650" y="2190750"/>
            <a:ext cx="457200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Инженерное оборудование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8650" y="3086100"/>
            <a:ext cx="2971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Окопы, траншеи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8650" y="3962400"/>
            <a:ext cx="2971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Хода сообщений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28650" y="4838700"/>
            <a:ext cx="2971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Перекрытые щели, блиндажи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8650" y="5715000"/>
            <a:ext cx="2971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Окопы для техники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4" name="Picture 2" descr="https://static.tildacdn.com/tild6430-3438-4562-b161-336265366665/CDbxfRDy7o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1" y="2125581"/>
            <a:ext cx="4403725" cy="29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photo.foto-planeta.com/view/3/6/5/8/memorial-kurskoy-bitvy-vysota-2545-36587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87" y="3752850"/>
            <a:ext cx="4425018" cy="295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0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0972801" y="49490"/>
            <a:ext cx="990600" cy="922060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772" name="Picture 4" descr="https://cf.ppt-online.org/files/slide/p/pY7UJmP9XLvROAfN2wsGDjbrVFzkyio1nKhI3E/slide-1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t="11749" r="10518" b="6974"/>
          <a:stretch/>
        </p:blipFill>
        <p:spPr bwMode="auto">
          <a:xfrm>
            <a:off x="230295" y="1641076"/>
            <a:ext cx="6589605" cy="489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30295" y="3730964"/>
            <a:ext cx="2970105" cy="603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Занять ближайшую канаву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771901" y="1641076"/>
            <a:ext cx="3048000" cy="796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Лечь на землю, головой в противоположную от взрыва сторону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30295" y="6286500"/>
            <a:ext cx="6589605" cy="429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Защитой может стать любая преграда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774" name="Picture 6" descr="https://otvet.imgsmail.ru/download/ef10a5eff9950459228b036180bd455e_i-554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2666312"/>
            <a:ext cx="4286250" cy="255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914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0972801" y="49490"/>
            <a:ext cx="990600" cy="922060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59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2436" y="1389229"/>
            <a:ext cx="58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командира после получения задачи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трелка вниз 3"/>
          <p:cNvSpPr/>
          <p:nvPr/>
        </p:nvSpPr>
        <p:spPr>
          <a:xfrm>
            <a:off x="3650735" y="1759797"/>
            <a:ext cx="757382" cy="6591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12435" y="2443371"/>
            <a:ext cx="5837383" cy="4824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Уяснить полученную задачу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12435" y="3059684"/>
            <a:ext cx="5837383" cy="4824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Оценить обстановку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12435" y="3697347"/>
            <a:ext cx="5837383" cy="4824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Принять решение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12434" y="4339582"/>
            <a:ext cx="5837383" cy="4824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Провести рекогносцировку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12434" y="4977245"/>
            <a:ext cx="5837383" cy="4824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Отдать боевой приказ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12433" y="5626430"/>
            <a:ext cx="5837383" cy="4824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Организовать взаимодействие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12433" y="6213138"/>
            <a:ext cx="5837383" cy="4824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Проверить готовность 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трелка вправо 6"/>
          <p:cNvSpPr/>
          <p:nvPr/>
        </p:nvSpPr>
        <p:spPr>
          <a:xfrm>
            <a:off x="6502400" y="6192371"/>
            <a:ext cx="1948873" cy="4043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8728364" y="5593558"/>
            <a:ext cx="3158835" cy="11020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 О ГОТОВНОСТИ</a:t>
            </a:r>
            <a:endParaRPr lang="ru-RU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116" y="1989438"/>
            <a:ext cx="4554422" cy="3415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14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https://v-kadre.com/wp-content/uploads/2019/08/ecc28f6f4654c97729206deb17c4f70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632" y="1554869"/>
            <a:ext cx="3694017" cy="288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v-kadre.com/wp-content/uploads/2019/08/ecc28f6f4654c97729206deb17c4f70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85" y="4515217"/>
            <a:ext cx="2918204" cy="22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avatars.mds.yandex.net/get-pdb/1662775/9438090f-c45c-4c71-85b1-c90493124d73/s120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6" y="1554870"/>
            <a:ext cx="3730638" cy="288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mg-fotki.yandex.ru/get/6802/225044291.1ae/0_102199_1b72c738_XX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26" y="3854577"/>
            <a:ext cx="4024480" cy="29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570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https://mtdata.ru/u19/photoD0EA/20384004875-0/origin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37" y="2097005"/>
            <a:ext cx="5263430" cy="372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krainianwall.com/images/2019/04/04/k5MlJZZb6pLZ8Xbn53yhPLAoWpPcpxO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57" y="1554870"/>
            <a:ext cx="4232656" cy="238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c.pics.livejournal.com/shurigin/1370149/194903/194903_origina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72" y="4168035"/>
            <a:ext cx="4226706" cy="21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02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s://ds02.infourok.ru/uploads/ex/028b/000657a2-6578afff/img1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49" y="1493132"/>
            <a:ext cx="6171599" cy="46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s01.infourok.ru/images/doc/23/30331/img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3132"/>
            <a:ext cx="5834358" cy="43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92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РАДИАЦИОННАЯ, ХИМИЧЕСКАЯ</a:t>
            </a:r>
          </a:p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БИОЛОГИЧЕСКАЯ ЗАЩИТА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https://doblest.club/wp-content/uploads/2018/04/3-33-768x82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15" y="1466793"/>
            <a:ext cx="4801765" cy="51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f2.mylove.ru/iqM80w1n9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61" y="1466793"/>
            <a:ext cx="5793534" cy="514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arfiles.ru/uploads/posts/2018-01/1515513144_2008565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" y="1306755"/>
            <a:ext cx="1979001" cy="13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5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1138</Words>
  <Application>Microsoft Office PowerPoint</Application>
  <PresentationFormat>Широкоэкранный</PresentationFormat>
  <Paragraphs>299</Paragraphs>
  <Slides>59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Personal</dc:creator>
  <cp:lastModifiedBy>R2</cp:lastModifiedBy>
  <cp:revision>117</cp:revision>
  <dcterms:created xsi:type="dcterms:W3CDTF">2019-10-31T11:32:43Z</dcterms:created>
  <dcterms:modified xsi:type="dcterms:W3CDTF">2021-03-19T08:29:31Z</dcterms:modified>
</cp:coreProperties>
</file>